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8" r:id="rId2"/>
    <p:sldId id="299" r:id="rId3"/>
    <p:sldId id="300" r:id="rId4"/>
    <p:sldId id="302" r:id="rId5"/>
    <p:sldId id="303" r:id="rId6"/>
    <p:sldId id="307" r:id="rId7"/>
    <p:sldId id="268" r:id="rId8"/>
    <p:sldId id="271" r:id="rId9"/>
    <p:sldId id="273" r:id="rId10"/>
    <p:sldId id="275" r:id="rId11"/>
    <p:sldId id="308" r:id="rId12"/>
    <p:sldId id="277" r:id="rId13"/>
    <p:sldId id="287" r:id="rId14"/>
    <p:sldId id="282" r:id="rId15"/>
    <p:sldId id="283" r:id="rId16"/>
    <p:sldId id="285" r:id="rId17"/>
    <p:sldId id="288" r:id="rId18"/>
    <p:sldId id="304" r:id="rId19"/>
    <p:sldId id="305" r:id="rId20"/>
    <p:sldId id="306" r:id="rId21"/>
    <p:sldId id="29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36DED-FFEC-4968-BCFB-F140977A8D63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1EF9D-9511-41C2-A8B0-9E05C10AF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31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56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375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436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80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284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958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669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5C0F-9DCC-4C16-A439-8AED290E667A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BD5B-C7B1-4136-A684-B6C4C7B5C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63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5C0F-9DCC-4C16-A439-8AED290E667A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BD5B-C7B1-4136-A684-B6C4C7B5C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24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5C0F-9DCC-4C16-A439-8AED290E667A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BD5B-C7B1-4136-A684-B6C4C7B5C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124555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71A3EB0-E932-45F2-9646-7D2E288A8D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45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5C0F-9DCC-4C16-A439-8AED290E667A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BD5B-C7B1-4136-A684-B6C4C7B5C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0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5C0F-9DCC-4C16-A439-8AED290E667A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BD5B-C7B1-4136-A684-B6C4C7B5C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68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5C0F-9DCC-4C16-A439-8AED290E667A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BD5B-C7B1-4136-A684-B6C4C7B5C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47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5C0F-9DCC-4C16-A439-8AED290E667A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BD5B-C7B1-4136-A684-B6C4C7B5C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0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5C0F-9DCC-4C16-A439-8AED290E667A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BD5B-C7B1-4136-A684-B6C4C7B5C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2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5C0F-9DCC-4C16-A439-8AED290E667A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BD5B-C7B1-4136-A684-B6C4C7B5C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4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5C0F-9DCC-4C16-A439-8AED290E667A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BD5B-C7B1-4136-A684-B6C4C7B5C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94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5C0F-9DCC-4C16-A439-8AED290E667A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BD5B-C7B1-4136-A684-B6C4C7B5C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2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A5C0F-9DCC-4C16-A439-8AED290E667A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3BD5B-C7B1-4136-A684-B6C4C7B5C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62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96132">
            <a:off x="-81300" y="-110206"/>
            <a:ext cx="1685925" cy="13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19906">
            <a:off x="10589528" y="162717"/>
            <a:ext cx="1600200" cy="124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91877">
            <a:off x="10521794" y="5529485"/>
            <a:ext cx="1685925" cy="13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7460">
            <a:off x="-116422" y="5407207"/>
            <a:ext cx="1685925" cy="13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1828800" y="18288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US"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3000376" y="3644900"/>
            <a:ext cx="750772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sz="4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Môn</a:t>
            </a:r>
            <a:r>
              <a:rPr 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:          </a:t>
            </a:r>
            <a:r>
              <a:rPr lang="vi-VN" sz="54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Toán</a:t>
            </a:r>
            <a:endParaRPr lang="en-US" sz="5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ctr">
              <a:buFontTx/>
              <a:buNone/>
            </a:pPr>
            <a:endParaRPr lang="en-US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1789690" y="4692415"/>
            <a:ext cx="913813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Giáo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viên</a:t>
            </a:r>
            <a:r>
              <a:rPr lang="en-US" sz="4400" b="1" smtClean="0">
                <a:solidFill>
                  <a:srgbClr val="0000CC"/>
                </a:solidFill>
                <a:latin typeface="Times New Roman" panose="02020603050405020304" pitchFamily="18" charset="0"/>
              </a:rPr>
              <a:t>:   </a:t>
            </a:r>
            <a:r>
              <a:rPr lang="vi-VN" sz="4400" b="1" smtClean="0">
                <a:solidFill>
                  <a:srgbClr val="0000CC"/>
                </a:solidFill>
                <a:latin typeface="Times New Roman" panose="02020603050405020304" pitchFamily="18" charset="0"/>
              </a:rPr>
              <a:t>Phan </a:t>
            </a:r>
            <a:r>
              <a:rPr lang="vi-VN" sz="44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Thị Phương Nam</a:t>
            </a:r>
            <a:endParaRPr lang="en-US" sz="4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dirty="0">
              <a:solidFill>
                <a:srgbClr val="00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2050416" y="542230"/>
            <a:ext cx="8772481" cy="70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TRƯỜNG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TIỂU HỌC </a:t>
            </a:r>
            <a:r>
              <a:rPr lang="vi-VN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CẤP TIẾN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ctr">
              <a:buFontTx/>
              <a:buNone/>
            </a:pPr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1409074" y="1849398"/>
            <a:ext cx="9413823" cy="1809515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sz="4400" b="1" dirty="0">
                <a:ln>
                  <a:solidFill>
                    <a:srgbClr val="0066FF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</a:rPr>
              <a:t>CHÀO MỪNG QUÝ THẦY </a:t>
            </a:r>
            <a:r>
              <a:rPr lang="en-US" sz="4400" b="1" dirty="0" smtClean="0">
                <a:ln>
                  <a:solidFill>
                    <a:srgbClr val="0066FF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</a:rPr>
              <a:t>CÔ</a:t>
            </a:r>
          </a:p>
          <a:p>
            <a:pPr algn="ctr">
              <a:buFontTx/>
              <a:buNone/>
            </a:pPr>
            <a:r>
              <a:rPr lang="en-US" sz="4400" b="1" dirty="0" smtClean="0">
                <a:ln>
                  <a:solidFill>
                    <a:srgbClr val="0066FF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</a:rPr>
              <a:t> VỀ </a:t>
            </a:r>
            <a:r>
              <a:rPr lang="en-US" sz="4400" b="1" dirty="0">
                <a:ln>
                  <a:solidFill>
                    <a:srgbClr val="0066FF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</a:rPr>
              <a:t>DỰ GIỜ THĂM </a:t>
            </a:r>
            <a:r>
              <a:rPr lang="en-US" sz="4400" b="1" dirty="0" smtClean="0">
                <a:ln>
                  <a:solidFill>
                    <a:srgbClr val="0066FF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</a:rPr>
              <a:t>LỚP </a:t>
            </a:r>
            <a:r>
              <a:rPr lang="vi-VN" sz="4400" b="1" dirty="0" smtClean="0">
                <a:ln>
                  <a:solidFill>
                    <a:srgbClr val="0066FF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</a:rPr>
              <a:t>4C</a:t>
            </a:r>
            <a:endParaRPr lang="en-US" sz="4800" b="1" dirty="0">
              <a:ln>
                <a:solidFill>
                  <a:srgbClr val="0066FF"/>
                </a:solidFill>
              </a:ln>
              <a:solidFill>
                <a:srgbClr val="FF3399"/>
              </a:solidFill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dirty="0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2781" name="Picture 3" descr="Bauern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74" y="5528213"/>
            <a:ext cx="8969055" cy="106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95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/>
      <p:bldP spid="32778" grpId="0"/>
      <p:bldP spid="32779" grpId="0"/>
      <p:bldP spid="3278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1">
            <a:extLst>
              <a:ext uri="{FF2B5EF4-FFF2-40B4-BE49-F238E27FC236}">
                <a16:creationId xmlns:a16="http://schemas.microsoft.com/office/drawing/2014/main" id="{14E95150-A055-9055-77D5-12FE33061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54" y="0"/>
            <a:ext cx="11784458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0CDD7F-DD1B-F2BF-226D-78FA1D0EA0C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742" y="-142459"/>
            <a:ext cx="2591810" cy="129590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8385CF0-FA30-DCDD-0FC5-906AF920D043}"/>
              </a:ext>
            </a:extLst>
          </p:cNvPr>
          <p:cNvSpPr txBox="1"/>
          <p:nvPr/>
        </p:nvSpPr>
        <p:spPr>
          <a:xfrm>
            <a:off x="893852" y="1037690"/>
            <a:ext cx="678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b)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05F43E6-77D3-D9B3-EFFB-C55D16EE34DE}"/>
              </a:ext>
            </a:extLst>
          </p:cNvPr>
          <p:cNvGrpSpPr/>
          <p:nvPr/>
        </p:nvGrpSpPr>
        <p:grpSpPr>
          <a:xfrm>
            <a:off x="1551398" y="2024009"/>
            <a:ext cx="9061806" cy="287676"/>
            <a:chOff x="1551398" y="2024009"/>
            <a:chExt cx="9061806" cy="287676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EBEA1470-8C0B-2E83-15D4-E0BA74FFBD02}"/>
                </a:ext>
              </a:extLst>
            </p:cNvPr>
            <p:cNvCxnSpPr>
              <a:cxnSpLocks/>
            </p:cNvCxnSpPr>
            <p:nvPr/>
          </p:nvCxnSpPr>
          <p:spPr>
            <a:xfrm>
              <a:off x="1551398" y="2178121"/>
              <a:ext cx="906180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FC9C829-8322-E5D9-90C5-A2033CA0D2F9}"/>
                </a:ext>
              </a:extLst>
            </p:cNvPr>
            <p:cNvCxnSpPr/>
            <p:nvPr/>
          </p:nvCxnSpPr>
          <p:spPr>
            <a:xfrm>
              <a:off x="2517169" y="2034283"/>
              <a:ext cx="0" cy="27740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8C8CD8F-90A7-3F7F-B901-50A867790D9B}"/>
                </a:ext>
              </a:extLst>
            </p:cNvPr>
            <p:cNvCxnSpPr/>
            <p:nvPr/>
          </p:nvCxnSpPr>
          <p:spPr>
            <a:xfrm>
              <a:off x="4756936" y="2034283"/>
              <a:ext cx="0" cy="27740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DD8D04F-7B6D-F673-ADB4-42A4EE807F9E}"/>
                </a:ext>
              </a:extLst>
            </p:cNvPr>
            <p:cNvCxnSpPr/>
            <p:nvPr/>
          </p:nvCxnSpPr>
          <p:spPr>
            <a:xfrm>
              <a:off x="7109718" y="2024009"/>
              <a:ext cx="0" cy="27740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AAC6A01-FAE2-168F-4224-4481E4CEB965}"/>
                </a:ext>
              </a:extLst>
            </p:cNvPr>
            <p:cNvCxnSpPr/>
            <p:nvPr/>
          </p:nvCxnSpPr>
          <p:spPr>
            <a:xfrm>
              <a:off x="9400855" y="2024009"/>
              <a:ext cx="0" cy="27740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3493E57-6298-66C8-A354-760A1A449845}"/>
              </a:ext>
            </a:extLst>
          </p:cNvPr>
          <p:cNvSpPr txBox="1"/>
          <p:nvPr/>
        </p:nvSpPr>
        <p:spPr>
          <a:xfrm>
            <a:off x="1500026" y="2434974"/>
            <a:ext cx="2270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999 999 997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B12A34-8016-D969-B208-FCB61963F0CC}"/>
              </a:ext>
            </a:extLst>
          </p:cNvPr>
          <p:cNvSpPr txBox="1"/>
          <p:nvPr/>
        </p:nvSpPr>
        <p:spPr>
          <a:xfrm>
            <a:off x="3832258" y="2414426"/>
            <a:ext cx="2270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999 999 998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5C3AFF-AD23-5D0E-316F-800EC6F4C04B}"/>
              </a:ext>
            </a:extLst>
          </p:cNvPr>
          <p:cNvSpPr txBox="1"/>
          <p:nvPr/>
        </p:nvSpPr>
        <p:spPr>
          <a:xfrm>
            <a:off x="6164493" y="2445248"/>
            <a:ext cx="2270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999 999 999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63A425-5CE4-01BA-D2C9-56748E9663FA}"/>
              </a:ext>
            </a:extLst>
          </p:cNvPr>
          <p:cNvSpPr txBox="1"/>
          <p:nvPr/>
        </p:nvSpPr>
        <p:spPr>
          <a:xfrm>
            <a:off x="8537823" y="2455522"/>
            <a:ext cx="2270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1 000 000 000</a:t>
            </a:r>
          </a:p>
        </p:txBody>
      </p:sp>
      <p:pic>
        <p:nvPicPr>
          <p:cNvPr id="26" name="Picture 25" descr="Picture3">
            <a:extLst>
              <a:ext uri="{FF2B5EF4-FFF2-40B4-BE49-F238E27FC236}">
                <a16:creationId xmlns:a16="http://schemas.microsoft.com/office/drawing/2014/main" id="{C8A861C1-C6FD-1C39-4D73-2BAB9388961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9964" t="30048" r="31983" b="28356"/>
          <a:stretch>
            <a:fillRect/>
          </a:stretch>
        </p:blipFill>
        <p:spPr>
          <a:xfrm>
            <a:off x="1626357" y="4585634"/>
            <a:ext cx="1250408" cy="1854109"/>
          </a:xfrm>
          <a:prstGeom prst="rect">
            <a:avLst/>
          </a:prstGeom>
        </p:spPr>
      </p:pic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2407D2EB-E091-8F0B-E18E-B30DDABAA556}"/>
              </a:ext>
            </a:extLst>
          </p:cNvPr>
          <p:cNvSpPr/>
          <p:nvPr/>
        </p:nvSpPr>
        <p:spPr>
          <a:xfrm>
            <a:off x="2219218" y="3349375"/>
            <a:ext cx="8013844" cy="1037690"/>
          </a:xfrm>
          <a:prstGeom prst="wedgeRoundRectCallout">
            <a:avLst>
              <a:gd name="adj1" fmla="val -44756"/>
              <a:gd name="adj2" fmla="val 9220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liền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sau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999 9999 9999 </a:t>
            </a:r>
            <a:r>
              <a:rPr lang="en-US" sz="2800" b="1" dirty="0" err="1">
                <a:solidFill>
                  <a:srgbClr val="002060"/>
                </a:solidFill>
              </a:rPr>
              <a:t>là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1 000 000 000, </a:t>
            </a:r>
            <a:r>
              <a:rPr lang="en-US" sz="2800" b="1" dirty="0" err="1">
                <a:solidFill>
                  <a:srgbClr val="002060"/>
                </a:solidFill>
              </a:rPr>
              <a:t>đọc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là</a:t>
            </a:r>
            <a:r>
              <a:rPr lang="en-US" sz="2800" b="1" dirty="0">
                <a:solidFill>
                  <a:srgbClr val="002060"/>
                </a:solidFill>
              </a:rPr>
              <a:t>: </a:t>
            </a:r>
            <a:r>
              <a:rPr lang="en-US" sz="2800" b="1" dirty="0" err="1">
                <a:solidFill>
                  <a:srgbClr val="002060"/>
                </a:solidFill>
              </a:rPr>
              <a:t>Một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tỉ</a:t>
            </a:r>
            <a:r>
              <a:rPr lang="en-US" sz="28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0567406"/>
      </p:ext>
    </p:extLst>
  </p:cSld>
  <p:clrMapOvr>
    <a:masterClrMapping/>
  </p:clrMapOvr>
  <p:transition spd="slow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33912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1">
            <a:extLst>
              <a:ext uri="{FF2B5EF4-FFF2-40B4-BE49-F238E27FC236}">
                <a16:creationId xmlns:a16="http://schemas.microsoft.com/office/drawing/2014/main" id="{14E95150-A055-9055-77D5-12FE330614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661" y="0"/>
            <a:ext cx="11866651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AD37EB5-AA1C-AB06-EA15-1A00F242B5ED}"/>
              </a:ext>
            </a:extLst>
          </p:cNvPr>
          <p:cNvGrpSpPr/>
          <p:nvPr/>
        </p:nvGrpSpPr>
        <p:grpSpPr>
          <a:xfrm>
            <a:off x="244846" y="286350"/>
            <a:ext cx="10995025" cy="1346835"/>
            <a:chOff x="191" y="680"/>
            <a:chExt cx="17315" cy="2121"/>
          </a:xfrm>
        </p:grpSpPr>
        <p:sp>
          <p:nvSpPr>
            <p:cNvPr id="4" name="Text Box 421">
              <a:extLst>
                <a:ext uri="{FF2B5EF4-FFF2-40B4-BE49-F238E27FC236}">
                  <a16:creationId xmlns:a16="http://schemas.microsoft.com/office/drawing/2014/main" id="{1682AD93-3F93-069D-8BEE-DED22F4EE3F3}"/>
                </a:ext>
              </a:extLst>
            </p:cNvPr>
            <p:cNvSpPr txBox="1"/>
            <p:nvPr/>
          </p:nvSpPr>
          <p:spPr>
            <a:xfrm>
              <a:off x="1342" y="794"/>
              <a:ext cx="16164" cy="2007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Đọc số dân (theo Tổng hợp dữ liệu của Ban Dân số năm </a:t>
              </a:r>
              <a:r>
                <a:rPr kumimoji="0" lang="vi-VN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2020)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của mỗi nước dưới đây.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endParaRPr>
            </a:p>
          </p:txBody>
        </p:sp>
        <p:grpSp>
          <p:nvGrpSpPr>
            <p:cNvPr id="5" name="组合 24">
              <a:extLst>
                <a:ext uri="{FF2B5EF4-FFF2-40B4-BE49-F238E27FC236}">
                  <a16:creationId xmlns:a16="http://schemas.microsoft.com/office/drawing/2014/main" id="{91B016F8-6176-7919-28C0-8D01B3190FBF}"/>
                </a:ext>
              </a:extLst>
            </p:cNvPr>
            <p:cNvGrpSpPr/>
            <p:nvPr/>
          </p:nvGrpSpPr>
          <p:grpSpPr>
            <a:xfrm>
              <a:off x="191" y="680"/>
              <a:ext cx="1334" cy="1210"/>
              <a:chOff x="5846404" y="1619423"/>
              <a:chExt cx="581207" cy="527780"/>
            </a:xfrm>
          </p:grpSpPr>
          <p:sp>
            <p:nvSpPr>
              <p:cNvPr id="9" name="椭圆 26">
                <a:extLst>
                  <a:ext uri="{FF2B5EF4-FFF2-40B4-BE49-F238E27FC236}">
                    <a16:creationId xmlns:a16="http://schemas.microsoft.com/office/drawing/2014/main" id="{61643251-4BA2-8902-BE6D-C209A432A2E9}"/>
                  </a:ext>
                </a:extLst>
              </p:cNvPr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charset="0"/>
                  <a:ea typeface="等线" panose="02010600030101010101" pitchFamily="2" charset="-122"/>
                  <a:cs typeface="Calibri" panose="020F0502020204030204" charset="0"/>
                </a:endParaRPr>
              </a:p>
            </p:txBody>
          </p:sp>
          <p:sp>
            <p:nvSpPr>
              <p:cNvPr id="10" name="文本框 27">
                <a:extLst>
                  <a:ext uri="{FF2B5EF4-FFF2-40B4-BE49-F238E27FC236}">
                    <a16:creationId xmlns:a16="http://schemas.microsoft.com/office/drawing/2014/main" id="{30EE64C6-9FA1-95E1-1C17-DD39496BCC50}"/>
                  </a:ext>
                </a:extLst>
              </p:cNvPr>
              <p:cNvSpPr txBox="1"/>
              <p:nvPr/>
            </p:nvSpPr>
            <p:spPr>
              <a:xfrm>
                <a:off x="5846404" y="1619423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charset="0"/>
                    <a:ea typeface="Source Han Sans CN Medium" panose="020B0600000000000000" pitchFamily="34" charset="-122"/>
                    <a:cs typeface="Calibri" panose="020F0502020204030204" charset="0"/>
                  </a:rPr>
                  <a:t>1</a:t>
                </a:r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9675E9A-7DCA-D1F3-C83D-FAC657A125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0757" y="1643616"/>
            <a:ext cx="9563100" cy="299085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192D21B-9FE8-4AA4-A8F3-D1E0DBD16F20}"/>
              </a:ext>
            </a:extLst>
          </p:cNvPr>
          <p:cNvGrpSpPr/>
          <p:nvPr/>
        </p:nvGrpSpPr>
        <p:grpSpPr>
          <a:xfrm>
            <a:off x="1458930" y="4732128"/>
            <a:ext cx="3236360" cy="1658406"/>
            <a:chOff x="6856" y="7538"/>
            <a:chExt cx="24894" cy="3760"/>
          </a:xfrm>
          <a:solidFill>
            <a:srgbClr val="FFE6E8"/>
          </a:solidFill>
        </p:grpSpPr>
        <p:sp>
          <p:nvSpPr>
            <p:cNvPr id="14" name="Rounded Rectangular Callout 2">
              <a:extLst>
                <a:ext uri="{FF2B5EF4-FFF2-40B4-BE49-F238E27FC236}">
                  <a16:creationId xmlns:a16="http://schemas.microsoft.com/office/drawing/2014/main" id="{709BC0BB-4058-A836-0D97-6110681F5B7A}"/>
                </a:ext>
              </a:extLst>
            </p:cNvPr>
            <p:cNvSpPr/>
            <p:nvPr/>
          </p:nvSpPr>
          <p:spPr>
            <a:xfrm>
              <a:off x="6856" y="7538"/>
              <a:ext cx="24894" cy="3760"/>
            </a:xfrm>
            <a:prstGeom prst="wedgeRoundRectCallout">
              <a:avLst>
                <a:gd name="adj1" fmla="val -30633"/>
                <a:gd name="adj2" fmla="val 43446"/>
                <a:gd name="adj3" fmla="val 16667"/>
              </a:avLst>
            </a:prstGeom>
            <a:grpFill/>
            <a:ln>
              <a:solidFill>
                <a:srgbClr val="F488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5" name="Text Box 27">
              <a:extLst>
                <a:ext uri="{FF2B5EF4-FFF2-40B4-BE49-F238E27FC236}">
                  <a16:creationId xmlns:a16="http://schemas.microsoft.com/office/drawing/2014/main" id="{3774629C-B070-DDC2-3F77-CEED5186E07B}"/>
                </a:ext>
              </a:extLst>
            </p:cNvPr>
            <p:cNvSpPr txBox="1"/>
            <p:nvPr/>
          </p:nvSpPr>
          <p:spPr>
            <a:xfrm>
              <a:off x="7286" y="7815"/>
              <a:ext cx="24069" cy="3241"/>
            </a:xfrm>
            <a:prstGeom prst="rect">
              <a:avLst/>
            </a:prstGeom>
            <a:grp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indent="0" algn="just">
                <a:lnSpc>
                  <a:spcPct val="110000"/>
                </a:lnSpc>
                <a:buFont typeface="Arial" panose="020B0604020202020204" pitchFamily="34" charset="0"/>
                <a:buNone/>
              </a:pPr>
              <a:r>
                <a:rPr lang="en-US" sz="2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charset="0"/>
                </a:rPr>
                <a:t>M</a:t>
              </a:r>
              <a:r>
                <a:rPr lang="vi-VN" sz="2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charset="0"/>
                </a:rPr>
                <a:t>ột trăm hai mươi sáu triệu bốn trăm bảy mươi sáu nghìn bốn trăm sáu mươi mốt người.</a:t>
              </a:r>
              <a:endPara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597A315-01B2-8D88-345F-957585AB88D2}"/>
              </a:ext>
            </a:extLst>
          </p:cNvPr>
          <p:cNvGrpSpPr/>
          <p:nvPr/>
        </p:nvGrpSpPr>
        <p:grpSpPr>
          <a:xfrm>
            <a:off x="4909599" y="4739846"/>
            <a:ext cx="3010329" cy="1658406"/>
            <a:chOff x="6856" y="7538"/>
            <a:chExt cx="24894" cy="3760"/>
          </a:xfrm>
          <a:solidFill>
            <a:srgbClr val="FFE6E8"/>
          </a:solidFill>
        </p:grpSpPr>
        <p:sp>
          <p:nvSpPr>
            <p:cNvPr id="28" name="Rounded Rectangular Callout 2">
              <a:extLst>
                <a:ext uri="{FF2B5EF4-FFF2-40B4-BE49-F238E27FC236}">
                  <a16:creationId xmlns:a16="http://schemas.microsoft.com/office/drawing/2014/main" id="{1C5E7E7E-58AE-D950-BD46-4694D0DBEF86}"/>
                </a:ext>
              </a:extLst>
            </p:cNvPr>
            <p:cNvSpPr/>
            <p:nvPr/>
          </p:nvSpPr>
          <p:spPr>
            <a:xfrm>
              <a:off x="6856" y="7538"/>
              <a:ext cx="24894" cy="3760"/>
            </a:xfrm>
            <a:prstGeom prst="wedgeRoundRectCallout">
              <a:avLst>
                <a:gd name="adj1" fmla="val -30633"/>
                <a:gd name="adj2" fmla="val 43446"/>
                <a:gd name="adj3" fmla="val 16667"/>
              </a:avLst>
            </a:prstGeom>
            <a:grpFill/>
            <a:ln>
              <a:solidFill>
                <a:srgbClr val="F488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29" name="Text Box 27">
              <a:extLst>
                <a:ext uri="{FF2B5EF4-FFF2-40B4-BE49-F238E27FC236}">
                  <a16:creationId xmlns:a16="http://schemas.microsoft.com/office/drawing/2014/main" id="{68F95327-169A-0DD1-0A06-FA0D75DD3B04}"/>
                </a:ext>
              </a:extLst>
            </p:cNvPr>
            <p:cNvSpPr txBox="1"/>
            <p:nvPr/>
          </p:nvSpPr>
          <p:spPr>
            <a:xfrm>
              <a:off x="7286" y="7815"/>
              <a:ext cx="23102" cy="3220"/>
            </a:xfrm>
            <a:prstGeom prst="rect">
              <a:avLst/>
            </a:prstGeom>
            <a:grp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indent="0" algn="just">
                <a:lnSpc>
                  <a:spcPct val="110000"/>
                </a:lnSpc>
                <a:buFont typeface="Arial" panose="020B0604020202020204" pitchFamily="34" charset="0"/>
                <a:buNone/>
              </a:pPr>
              <a:r>
                <a:rPr lang="en-US" sz="2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charset="0"/>
                </a:rPr>
                <a:t>C</a:t>
              </a:r>
              <a:r>
                <a:rPr lang="vi-VN" sz="2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charset="0"/>
                </a:rPr>
                <a:t>hín mươi bảy triệu ba trăm ba mươi tám nghìn năm trăm bảy mươi chín người.</a:t>
              </a:r>
              <a:endPara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7E2C78C-5BDC-D844-2CB9-B2CAF43DE4E9}"/>
              </a:ext>
            </a:extLst>
          </p:cNvPr>
          <p:cNvGrpSpPr/>
          <p:nvPr/>
        </p:nvGrpSpPr>
        <p:grpSpPr>
          <a:xfrm>
            <a:off x="8134237" y="4739846"/>
            <a:ext cx="3010329" cy="1658406"/>
            <a:chOff x="6856" y="7538"/>
            <a:chExt cx="24894" cy="3760"/>
          </a:xfrm>
          <a:solidFill>
            <a:srgbClr val="FFE6E8"/>
          </a:solidFill>
        </p:grpSpPr>
        <p:sp>
          <p:nvSpPr>
            <p:cNvPr id="31" name="Rounded Rectangular Callout 2">
              <a:extLst>
                <a:ext uri="{FF2B5EF4-FFF2-40B4-BE49-F238E27FC236}">
                  <a16:creationId xmlns:a16="http://schemas.microsoft.com/office/drawing/2014/main" id="{030E3571-DD5D-E004-11FB-EE26BEA535E1}"/>
                </a:ext>
              </a:extLst>
            </p:cNvPr>
            <p:cNvSpPr/>
            <p:nvPr/>
          </p:nvSpPr>
          <p:spPr>
            <a:xfrm>
              <a:off x="6856" y="7538"/>
              <a:ext cx="24894" cy="3760"/>
            </a:xfrm>
            <a:prstGeom prst="wedgeRoundRectCallout">
              <a:avLst>
                <a:gd name="adj1" fmla="val -30633"/>
                <a:gd name="adj2" fmla="val 43446"/>
                <a:gd name="adj3" fmla="val 16667"/>
              </a:avLst>
            </a:prstGeom>
            <a:grpFill/>
            <a:ln>
              <a:solidFill>
                <a:srgbClr val="F488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32" name="Text Box 27">
              <a:extLst>
                <a:ext uri="{FF2B5EF4-FFF2-40B4-BE49-F238E27FC236}">
                  <a16:creationId xmlns:a16="http://schemas.microsoft.com/office/drawing/2014/main" id="{4121D454-376F-E852-3C0B-52C822411B16}"/>
                </a:ext>
              </a:extLst>
            </p:cNvPr>
            <p:cNvSpPr txBox="1"/>
            <p:nvPr/>
          </p:nvSpPr>
          <p:spPr>
            <a:xfrm>
              <a:off x="7286" y="7815"/>
              <a:ext cx="23102" cy="3220"/>
            </a:xfrm>
            <a:prstGeom prst="rect">
              <a:avLst/>
            </a:prstGeom>
            <a:grp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indent="0" algn="just">
                <a:lnSpc>
                  <a:spcPct val="110000"/>
                </a:lnSpc>
                <a:buFont typeface="Arial" panose="020B0604020202020204" pitchFamily="34" charset="0"/>
                <a:buNone/>
              </a:pPr>
              <a:r>
                <a:rPr lang="en-US" sz="2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charset="0"/>
                </a:rPr>
                <a:t>H</a:t>
              </a:r>
              <a:r>
                <a:rPr lang="vi-VN" sz="2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charset="0"/>
                </a:rPr>
                <a:t>ai trăm bảy mươi ba triệu năm trăm hai mươi ba nghìn sáu trăm mười lăm người.</a:t>
              </a:r>
              <a:endPara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3847709"/>
      </p:ext>
    </p:extLst>
  </p:cSld>
  <p:clrMapOvr>
    <a:masterClrMapping/>
  </p:clrMapOvr>
  <p:transition spd="slow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1">
            <a:extLst>
              <a:ext uri="{FF2B5EF4-FFF2-40B4-BE49-F238E27FC236}">
                <a16:creationId xmlns:a16="http://schemas.microsoft.com/office/drawing/2014/main" id="{14E95150-A055-9055-77D5-12FE33061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61" y="0"/>
            <a:ext cx="11866651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AD37EB5-AA1C-AB06-EA15-1A00F242B5ED}"/>
              </a:ext>
            </a:extLst>
          </p:cNvPr>
          <p:cNvGrpSpPr/>
          <p:nvPr/>
        </p:nvGrpSpPr>
        <p:grpSpPr>
          <a:xfrm>
            <a:off x="244846" y="286350"/>
            <a:ext cx="7635240" cy="854075"/>
            <a:chOff x="191" y="680"/>
            <a:chExt cx="12024" cy="1345"/>
          </a:xfrm>
        </p:grpSpPr>
        <p:sp>
          <p:nvSpPr>
            <p:cNvPr id="4" name="Text Box 421">
              <a:extLst>
                <a:ext uri="{FF2B5EF4-FFF2-40B4-BE49-F238E27FC236}">
                  <a16:creationId xmlns:a16="http://schemas.microsoft.com/office/drawing/2014/main" id="{1682AD93-3F93-069D-8BEE-DED22F4EE3F3}"/>
                </a:ext>
              </a:extLst>
            </p:cNvPr>
            <p:cNvSpPr txBox="1"/>
            <p:nvPr/>
          </p:nvSpPr>
          <p:spPr>
            <a:xfrm>
              <a:off x="1342" y="794"/>
              <a:ext cx="10873" cy="1231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Viết số thành tổng (theo mẫu):</a:t>
              </a:r>
            </a:p>
          </p:txBody>
        </p:sp>
        <p:grpSp>
          <p:nvGrpSpPr>
            <p:cNvPr id="5" name="组合 24">
              <a:extLst>
                <a:ext uri="{FF2B5EF4-FFF2-40B4-BE49-F238E27FC236}">
                  <a16:creationId xmlns:a16="http://schemas.microsoft.com/office/drawing/2014/main" id="{91B016F8-6176-7919-28C0-8D01B3190FBF}"/>
                </a:ext>
              </a:extLst>
            </p:cNvPr>
            <p:cNvGrpSpPr/>
            <p:nvPr/>
          </p:nvGrpSpPr>
          <p:grpSpPr>
            <a:xfrm>
              <a:off x="191" y="680"/>
              <a:ext cx="1334" cy="1210"/>
              <a:chOff x="5846404" y="1619423"/>
              <a:chExt cx="581207" cy="527780"/>
            </a:xfrm>
          </p:grpSpPr>
          <p:sp>
            <p:nvSpPr>
              <p:cNvPr id="9" name="椭圆 26">
                <a:extLst>
                  <a:ext uri="{FF2B5EF4-FFF2-40B4-BE49-F238E27FC236}">
                    <a16:creationId xmlns:a16="http://schemas.microsoft.com/office/drawing/2014/main" id="{61643251-4BA2-8902-BE6D-C209A432A2E9}"/>
                  </a:ext>
                </a:extLst>
              </p:cNvPr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charset="0"/>
                  <a:ea typeface="等线" panose="02010600030101010101" pitchFamily="2" charset="-122"/>
                  <a:cs typeface="Calibri" panose="020F0502020204030204" charset="0"/>
                </a:endParaRPr>
              </a:p>
            </p:txBody>
          </p:sp>
          <p:sp>
            <p:nvSpPr>
              <p:cNvPr id="10" name="文本框 27">
                <a:extLst>
                  <a:ext uri="{FF2B5EF4-FFF2-40B4-BE49-F238E27FC236}">
                    <a16:creationId xmlns:a16="http://schemas.microsoft.com/office/drawing/2014/main" id="{30EE64C6-9FA1-95E1-1C17-DD39496BCC50}"/>
                  </a:ext>
                </a:extLst>
              </p:cNvPr>
              <p:cNvSpPr txBox="1"/>
              <p:nvPr/>
            </p:nvSpPr>
            <p:spPr>
              <a:xfrm>
                <a:off x="5846404" y="1619423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zh-CN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charset="0"/>
                    <a:ea typeface="Source Han Sans CN Medium" panose="020B0600000000000000" pitchFamily="34" charset="-122"/>
                    <a:cs typeface="Calibri" panose="020F0502020204030204" charset="0"/>
                  </a:rPr>
                  <a:t>2</a:t>
                </a:r>
                <a:endPara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charset="0"/>
                  <a:ea typeface="Source Han Sans CN Medium" panose="020B0600000000000000" pitchFamily="34" charset="-122"/>
                  <a:cs typeface="Calibri" panose="020F0502020204030204" charset="0"/>
                </a:endParaRPr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4710987D-66E5-96F8-726F-CD98B2DAEB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441" y="1599791"/>
            <a:ext cx="9010669" cy="2322777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B657449-C61A-E8C1-45F4-B203EB5CF033}"/>
              </a:ext>
            </a:extLst>
          </p:cNvPr>
          <p:cNvSpPr/>
          <p:nvPr/>
        </p:nvSpPr>
        <p:spPr>
          <a:xfrm>
            <a:off x="244846" y="4006922"/>
            <a:ext cx="4558974" cy="85275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20 000 000 + 7 000 000 + 900</a:t>
            </a:r>
          </a:p>
        </p:txBody>
      </p:sp>
    </p:spTree>
    <p:extLst>
      <p:ext uri="{BB962C8B-B14F-4D97-AF65-F5344CB8AC3E}">
        <p14:creationId xmlns:p14="http://schemas.microsoft.com/office/powerpoint/2010/main" val="2412389693"/>
      </p:ext>
    </p:extLst>
  </p:cSld>
  <p:clrMapOvr>
    <a:masterClrMapping/>
  </p:clrMapOvr>
  <p:transition spd="slow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33118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1">
            <a:extLst>
              <a:ext uri="{FF2B5EF4-FFF2-40B4-BE49-F238E27FC236}">
                <a16:creationId xmlns:a16="http://schemas.microsoft.com/office/drawing/2014/main" id="{14E95150-A055-9055-77D5-12FE33061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61" y="0"/>
            <a:ext cx="11866651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AD37EB5-AA1C-AB06-EA15-1A00F242B5ED}"/>
              </a:ext>
            </a:extLst>
          </p:cNvPr>
          <p:cNvGrpSpPr/>
          <p:nvPr/>
        </p:nvGrpSpPr>
        <p:grpSpPr>
          <a:xfrm>
            <a:off x="214024" y="913073"/>
            <a:ext cx="11252200" cy="1272540"/>
            <a:chOff x="191" y="680"/>
            <a:chExt cx="17720" cy="2004"/>
          </a:xfrm>
        </p:grpSpPr>
        <p:sp>
          <p:nvSpPr>
            <p:cNvPr id="4" name="Text Box 421">
              <a:extLst>
                <a:ext uri="{FF2B5EF4-FFF2-40B4-BE49-F238E27FC236}">
                  <a16:creationId xmlns:a16="http://schemas.microsoft.com/office/drawing/2014/main" id="{1682AD93-3F93-069D-8BEE-DED22F4EE3F3}"/>
                </a:ext>
              </a:extLst>
            </p:cNvPr>
            <p:cNvSpPr txBox="1"/>
            <p:nvPr/>
          </p:nvSpPr>
          <p:spPr>
            <a:xfrm>
              <a:off x="1342" y="794"/>
              <a:ext cx="16569" cy="1890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Mỗi chữ số được gạch chân dưới đây thuộc hàng nào, lớp nào?</a:t>
              </a:r>
            </a:p>
          </p:txBody>
        </p:sp>
        <p:grpSp>
          <p:nvGrpSpPr>
            <p:cNvPr id="5" name="组合 24">
              <a:extLst>
                <a:ext uri="{FF2B5EF4-FFF2-40B4-BE49-F238E27FC236}">
                  <a16:creationId xmlns:a16="http://schemas.microsoft.com/office/drawing/2014/main" id="{91B016F8-6176-7919-28C0-8D01B3190FBF}"/>
                </a:ext>
              </a:extLst>
            </p:cNvPr>
            <p:cNvGrpSpPr/>
            <p:nvPr/>
          </p:nvGrpSpPr>
          <p:grpSpPr>
            <a:xfrm>
              <a:off x="191" y="680"/>
              <a:ext cx="1334" cy="1210"/>
              <a:chOff x="5846404" y="1619423"/>
              <a:chExt cx="581207" cy="527780"/>
            </a:xfrm>
          </p:grpSpPr>
          <p:sp>
            <p:nvSpPr>
              <p:cNvPr id="9" name="椭圆 26">
                <a:extLst>
                  <a:ext uri="{FF2B5EF4-FFF2-40B4-BE49-F238E27FC236}">
                    <a16:creationId xmlns:a16="http://schemas.microsoft.com/office/drawing/2014/main" id="{61643251-4BA2-8902-BE6D-C209A432A2E9}"/>
                  </a:ext>
                </a:extLst>
              </p:cNvPr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charset="0"/>
                  <a:ea typeface="等线" panose="02010600030101010101" pitchFamily="2" charset="-122"/>
                  <a:cs typeface="Calibri" panose="020F0502020204030204" charset="0"/>
                </a:endParaRPr>
              </a:p>
            </p:txBody>
          </p:sp>
          <p:sp>
            <p:nvSpPr>
              <p:cNvPr id="10" name="文本框 27">
                <a:extLst>
                  <a:ext uri="{FF2B5EF4-FFF2-40B4-BE49-F238E27FC236}">
                    <a16:creationId xmlns:a16="http://schemas.microsoft.com/office/drawing/2014/main" id="{30EE64C6-9FA1-95E1-1C17-DD39496BCC50}"/>
                  </a:ext>
                </a:extLst>
              </p:cNvPr>
              <p:cNvSpPr txBox="1"/>
              <p:nvPr/>
            </p:nvSpPr>
            <p:spPr>
              <a:xfrm>
                <a:off x="5846404" y="1619423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zh-CN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charset="0"/>
                    <a:ea typeface="Source Han Sans CN Medium" panose="020B0600000000000000" pitchFamily="34" charset="-122"/>
                    <a:cs typeface="Calibri" panose="020F0502020204030204" charset="0"/>
                  </a:rPr>
                  <a:t>3</a:t>
                </a:r>
                <a:endPara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charset="0"/>
                  <a:ea typeface="Source Han Sans CN Medium" panose="020B0600000000000000" pitchFamily="34" charset="-122"/>
                  <a:cs typeface="Calibri" panose="020F0502020204030204" charset="0"/>
                </a:endParaRP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7DB7590-ABB0-3031-975F-A9B7FE0DF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12" y="2895323"/>
            <a:ext cx="10631773" cy="75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83716"/>
      </p:ext>
    </p:extLst>
  </p:cSld>
  <p:clrMapOvr>
    <a:masterClrMapping/>
  </p:clrMapOvr>
  <p:transition spd="slow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1">
            <a:extLst>
              <a:ext uri="{FF2B5EF4-FFF2-40B4-BE49-F238E27FC236}">
                <a16:creationId xmlns:a16="http://schemas.microsoft.com/office/drawing/2014/main" id="{14E95150-A055-9055-77D5-12FE330614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661" y="0"/>
            <a:ext cx="11866651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99C5F3-63E3-5468-BD92-BFCD5E5937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806" y="1205661"/>
            <a:ext cx="2457450" cy="8096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572560-0108-A981-3AAD-C257AED4EACE}"/>
              </a:ext>
            </a:extLst>
          </p:cNvPr>
          <p:cNvSpPr txBox="1"/>
          <p:nvPr/>
        </p:nvSpPr>
        <p:spPr>
          <a:xfrm>
            <a:off x="3544584" y="976045"/>
            <a:ext cx="7530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</a:rPr>
              <a:t>Chữ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 8 </a:t>
            </a:r>
            <a:r>
              <a:rPr lang="en-US" sz="3600" b="1" dirty="0" err="1">
                <a:solidFill>
                  <a:srgbClr val="FF0000"/>
                </a:solidFill>
              </a:rPr>
              <a:t>trong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 63 782 910 </a:t>
            </a:r>
            <a:r>
              <a:rPr lang="en-US" sz="3600" b="1" dirty="0" err="1">
                <a:solidFill>
                  <a:srgbClr val="FF0000"/>
                </a:solidFill>
              </a:rPr>
              <a:t>thuộc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hàng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chục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nghìn</a:t>
            </a:r>
            <a:r>
              <a:rPr lang="en-US" sz="3600" b="1" dirty="0">
                <a:solidFill>
                  <a:srgbClr val="FF0000"/>
                </a:solidFill>
              </a:rPr>
              <a:t>, </a:t>
            </a:r>
            <a:r>
              <a:rPr lang="en-US" sz="3600" b="1" dirty="0" err="1">
                <a:solidFill>
                  <a:srgbClr val="FF0000"/>
                </a:solidFill>
              </a:rPr>
              <a:t>lớp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nghìn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20B781D-3937-40CD-DD78-00922CF3E8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066" y="2606961"/>
            <a:ext cx="2657475" cy="7810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F5D38E0-8AC8-34C9-52A8-7C20928CC438}"/>
              </a:ext>
            </a:extLst>
          </p:cNvPr>
          <p:cNvSpPr txBox="1"/>
          <p:nvPr/>
        </p:nvSpPr>
        <p:spPr>
          <a:xfrm>
            <a:off x="3554858" y="2383604"/>
            <a:ext cx="7530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</a:rPr>
              <a:t>Chữ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 3 </a:t>
            </a:r>
            <a:r>
              <a:rPr lang="en-US" sz="3600" b="1" dirty="0" err="1">
                <a:solidFill>
                  <a:srgbClr val="FF0000"/>
                </a:solidFill>
              </a:rPr>
              <a:t>trong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 839 000 038 </a:t>
            </a:r>
            <a:r>
              <a:rPr lang="en-US" sz="3600" b="1" dirty="0" err="1">
                <a:solidFill>
                  <a:srgbClr val="FF0000"/>
                </a:solidFill>
              </a:rPr>
              <a:t>thuộc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hàng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chục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triệu</a:t>
            </a:r>
            <a:r>
              <a:rPr lang="en-US" sz="3600" b="1" dirty="0">
                <a:solidFill>
                  <a:srgbClr val="FF0000"/>
                </a:solidFill>
              </a:rPr>
              <a:t>, </a:t>
            </a:r>
            <a:r>
              <a:rPr lang="en-US" sz="3600" b="1" dirty="0" err="1">
                <a:solidFill>
                  <a:srgbClr val="FF0000"/>
                </a:solidFill>
              </a:rPr>
              <a:t>lớp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triệu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BEF72E5-8FF9-66B6-EE92-C9D34F7418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6500" y="3907016"/>
            <a:ext cx="2247900" cy="7905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E633258-AB66-3B98-F014-FA9BAEEBFF2E}"/>
              </a:ext>
            </a:extLst>
          </p:cNvPr>
          <p:cNvSpPr txBox="1"/>
          <p:nvPr/>
        </p:nvSpPr>
        <p:spPr>
          <a:xfrm>
            <a:off x="3544584" y="3750067"/>
            <a:ext cx="7530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 số 3 trong số 9 300 037 thuộc hàng chục, lớp đơn vị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447893C-6BC0-955C-0BC7-3F8BF1671C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838" y="5204556"/>
            <a:ext cx="2524125" cy="86677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7EE9913-FAEE-3143-D5D3-EC15CF86069A}"/>
              </a:ext>
            </a:extLst>
          </p:cNvPr>
          <p:cNvSpPr txBox="1"/>
          <p:nvPr/>
        </p:nvSpPr>
        <p:spPr>
          <a:xfrm>
            <a:off x="3575407" y="5034337"/>
            <a:ext cx="7530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Chữ số 2 trong số 239 111 003 thuộc hàng trăm triệu, lớp triệu.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851728"/>
      </p:ext>
    </p:extLst>
  </p:cSld>
  <p:clrMapOvr>
    <a:masterClrMapping/>
  </p:clrMapOvr>
  <p:transition spd="slow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557944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1510748" y="1408921"/>
            <a:ext cx="9899934" cy="8937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Chữ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số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3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trong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số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47538915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thuộc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hàng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nào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vi-VN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ớp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nào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0243" name="Group 51"/>
          <p:cNvGrpSpPr>
            <a:grpSpLocks/>
          </p:cNvGrpSpPr>
          <p:nvPr/>
        </p:nvGrpSpPr>
        <p:grpSpPr bwMode="auto">
          <a:xfrm>
            <a:off x="426953" y="92915"/>
            <a:ext cx="678768" cy="6619172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7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0" name="Oval 39">
            <a:hlinkHover r:id="" action="ppaction://noaction" highlightClick="1">
              <a:snd r:embed="rId4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075589" y="3179957"/>
            <a:ext cx="1024688" cy="70326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1349138" y="3327172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uLnTx/>
                <a:uFillTx/>
                <a:latin typeface=".VnTimeH"/>
                <a:ea typeface="+mn-ea"/>
                <a:cs typeface="Arial"/>
                <a:sym typeface="Arial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2220984" y="4325449"/>
            <a:ext cx="4836639" cy="8103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vi-VN" b="1" dirty="0" smtClean="0"/>
              <a:t>Hàng </a:t>
            </a:r>
            <a:r>
              <a:rPr lang="vi-VN" b="1" dirty="0"/>
              <a:t>chục nghìn, lớp nghìn.</a:t>
            </a:r>
            <a:endParaRPr lang="en-US" b="1" dirty="0"/>
          </a:p>
        </p:txBody>
      </p:sp>
      <p:sp>
        <p:nvSpPr>
          <p:cNvPr id="45" name="Oval 59">
            <a:hlinkHover r:id="" action="ppaction://noaction" highlightClick="1">
              <a:snd r:embed="rId4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16853" y="4286828"/>
            <a:ext cx="1151520" cy="77946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1437951" y="4464400"/>
            <a:ext cx="46193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</a:t>
            </a:r>
          </a:p>
        </p:txBody>
      </p:sp>
      <p:sp>
        <p:nvSpPr>
          <p:cNvPr id="50" name="Oval 59">
            <a:hlinkHover r:id="" action="ppaction://noaction" highlightClick="1">
              <a:snd r:embed="rId4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071743" y="5624709"/>
            <a:ext cx="1151520" cy="89376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1349139" y="5744576"/>
            <a:ext cx="505638" cy="60471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uLnTx/>
                <a:uFillTx/>
                <a:latin typeface=".VnTimeH"/>
                <a:ea typeface="+mn-ea"/>
                <a:cs typeface="Arial"/>
                <a:sym typeface="Arial"/>
              </a:rPr>
              <a:t>c</a:t>
            </a:r>
          </a:p>
        </p:txBody>
      </p:sp>
      <p:sp>
        <p:nvSpPr>
          <p:cNvPr id="10261" name="WordArt 30"/>
          <p:cNvSpPr>
            <a:spLocks noChangeArrowheads="1" noChangeShapeType="1" noTextEdit="1"/>
          </p:cNvSpPr>
          <p:nvPr/>
        </p:nvSpPr>
        <p:spPr bwMode="auto">
          <a:xfrm>
            <a:off x="3107489" y="233266"/>
            <a:ext cx="5955108" cy="7246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Ai nhanh ? Ai đúng</a:t>
            </a:r>
            <a:endParaRPr kumimoji="0" lang="en-US" sz="3600" b="0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262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53" y="26028"/>
            <a:ext cx="1236010" cy="125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10018673" y="299824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10018673" y="299824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10018673" y="299824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10028198" y="299824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10055715" y="297919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5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10439400" y="4465650"/>
            <a:ext cx="1752600" cy="1179513"/>
            <a:chOff x="4320" y="2928"/>
            <a:chExt cx="1104" cy="1104"/>
          </a:xfrm>
        </p:grpSpPr>
        <p:sp>
          <p:nvSpPr>
            <p:cNvPr id="10275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76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sz="3600" b="0" i="0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10274" name="Picture 29" descr="Picture1"/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332" y="1048888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26230" y="3229102"/>
            <a:ext cx="697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 smtClean="0"/>
              <a:t>Hàng </a:t>
            </a:r>
            <a:r>
              <a:rPr lang="vi-VN" sz="2800" b="1" dirty="0"/>
              <a:t>nghìn, lớp nghìn.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46986" y="5624709"/>
            <a:ext cx="773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Hàng trăm nghìn, lớp nghìn.</a:t>
            </a:r>
            <a:endParaRPr lang="en-US" sz="2800" dirty="0"/>
          </a:p>
        </p:txBody>
      </p:sp>
      <p:sp>
        <p:nvSpPr>
          <p:cNvPr id="30" name="Oval 59">
            <a:hlinkHover r:id="" action="ppaction://noaction" highlightClick="1">
              <a:snd r:embed="rId4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218284" y="4241245"/>
            <a:ext cx="1151520" cy="77946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altLang="en-US" sz="4800" b="1" i="0" u="none" strike="noStrike" kern="120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.VnTime" pitchFamily="34" charset="0"/>
                <a:ea typeface="+mn-ea"/>
                <a:cs typeface="Arial"/>
                <a:sym typeface="Arial"/>
              </a:rPr>
              <a:t>B</a:t>
            </a:r>
            <a:endParaRPr kumimoji="0" lang="en-US" altLang="en-US" sz="48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uLnTx/>
              <a:uFillTx/>
              <a:latin typeface=".VnTime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573302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1510748" y="1408921"/>
            <a:ext cx="9899934" cy="8937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709832456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0243" name="Group 51"/>
          <p:cNvGrpSpPr>
            <a:grpSpLocks/>
          </p:cNvGrpSpPr>
          <p:nvPr/>
        </p:nvGrpSpPr>
        <p:grpSpPr bwMode="auto">
          <a:xfrm>
            <a:off x="426953" y="92915"/>
            <a:ext cx="678768" cy="6619172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7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0" name="Oval 39">
            <a:hlinkHover r:id="" action="ppaction://noaction" highlightClick="1">
              <a:snd r:embed="rId4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075589" y="3179957"/>
            <a:ext cx="1024688" cy="70326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1349138" y="3327172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uLnTx/>
                <a:uFillTx/>
                <a:latin typeface=".VnTimeH"/>
                <a:ea typeface="+mn-ea"/>
                <a:cs typeface="Arial"/>
                <a:sym typeface="Arial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2446986" y="4230353"/>
            <a:ext cx="4836639" cy="8103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vi-VN" b="1" dirty="0"/>
              <a:t>983</a:t>
            </a:r>
            <a:endParaRPr lang="en-US" b="1" dirty="0"/>
          </a:p>
        </p:txBody>
      </p:sp>
      <p:sp>
        <p:nvSpPr>
          <p:cNvPr id="45" name="Oval 59">
            <a:hlinkHover r:id="" action="ppaction://noaction" highlightClick="1">
              <a:snd r:embed="rId4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16853" y="4286828"/>
            <a:ext cx="1151520" cy="77946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1437951" y="4464400"/>
            <a:ext cx="46193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</a:t>
            </a:r>
          </a:p>
        </p:txBody>
      </p:sp>
      <p:sp>
        <p:nvSpPr>
          <p:cNvPr id="50" name="Oval 59">
            <a:hlinkHover r:id="" action="ppaction://noaction" highlightClick="1">
              <a:snd r:embed="rId4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071743" y="5624709"/>
            <a:ext cx="1151520" cy="89376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1349139" y="5744576"/>
            <a:ext cx="505638" cy="60471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uLnTx/>
                <a:uFillTx/>
                <a:latin typeface=".VnTimeH"/>
                <a:ea typeface="+mn-ea"/>
                <a:cs typeface="Arial"/>
                <a:sym typeface="Arial"/>
              </a:rPr>
              <a:t>c</a:t>
            </a:r>
          </a:p>
        </p:txBody>
      </p:sp>
      <p:sp>
        <p:nvSpPr>
          <p:cNvPr id="10261" name="WordArt 30"/>
          <p:cNvSpPr>
            <a:spLocks noChangeArrowheads="1" noChangeShapeType="1" noTextEdit="1"/>
          </p:cNvSpPr>
          <p:nvPr/>
        </p:nvSpPr>
        <p:spPr bwMode="auto">
          <a:xfrm>
            <a:off x="3107489" y="233266"/>
            <a:ext cx="5955108" cy="7246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Ai nhanh?</a:t>
            </a:r>
            <a:r>
              <a:rPr kumimoji="0" lang="vi-VN" sz="3600" b="0" i="0" u="none" strike="noStrike" kern="10" cap="none" spc="0" normalizeH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Ai đúng?</a:t>
            </a:r>
            <a:endParaRPr kumimoji="0" lang="en-US" sz="3600" b="0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262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53" y="26028"/>
            <a:ext cx="1236010" cy="125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10018673" y="299824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10018673" y="299824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10018673" y="299824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10028198" y="299824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10055715" y="297919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5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9731062" y="5225503"/>
            <a:ext cx="1752600" cy="1179513"/>
            <a:chOff x="4320" y="2928"/>
            <a:chExt cx="1104" cy="1104"/>
          </a:xfrm>
        </p:grpSpPr>
        <p:sp>
          <p:nvSpPr>
            <p:cNvPr id="10275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76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sz="3600" b="0" i="0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10274" name="Picture 29" descr="Picture1"/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332" y="1048888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26230" y="3229102"/>
            <a:ext cx="697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/>
              <a:t>324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46986" y="5624709"/>
            <a:ext cx="2382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832</a:t>
            </a:r>
            <a:endParaRPr lang="en-US" sz="2800" b="1" dirty="0"/>
          </a:p>
        </p:txBody>
      </p:sp>
      <p:sp>
        <p:nvSpPr>
          <p:cNvPr id="30" name="Oval 59">
            <a:hlinkHover r:id="" action="ppaction://noaction" highlightClick="1">
              <a:snd r:embed="rId4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075589" y="5646697"/>
            <a:ext cx="1151520" cy="77946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lang="vi-VN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Arial"/>
                <a:sym typeface="Arial"/>
              </a:rPr>
              <a:t>C</a:t>
            </a:r>
            <a:endParaRPr kumimoji="0" lang="en-US" altLang="en-US" sz="54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uLnTx/>
              <a:uFillTx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89446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573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1510748" y="1408921"/>
            <a:ext cx="9899934" cy="25448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/>
            <a:r>
              <a:rPr lang="vi-VN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Hãy đọc số sau</a:t>
            </a:r>
          </a:p>
          <a:p>
            <a:pPr algn="ctr"/>
            <a:r>
              <a:rPr lang="pl-PL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Dân </a:t>
            </a:r>
            <a:r>
              <a:rPr lang="pl-PL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số Việt Nam 09/10/2024 </a:t>
            </a:r>
            <a:r>
              <a:rPr lang="vi-VN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Là: </a:t>
            </a:r>
          </a:p>
          <a:p>
            <a:pPr algn="ctr"/>
            <a:r>
              <a:rPr lang="vi-VN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           </a:t>
            </a:r>
            <a:r>
              <a:rPr lang="pl-PL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99.664.575</a:t>
            </a:r>
            <a:r>
              <a:rPr lang="vi-VN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người.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43" name="Group 51"/>
          <p:cNvGrpSpPr>
            <a:grpSpLocks/>
          </p:cNvGrpSpPr>
          <p:nvPr/>
        </p:nvGrpSpPr>
        <p:grpSpPr bwMode="auto">
          <a:xfrm>
            <a:off x="426953" y="92915"/>
            <a:ext cx="678768" cy="6619172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7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261" name="WordArt 30"/>
          <p:cNvSpPr>
            <a:spLocks noChangeArrowheads="1" noChangeShapeType="1" noTextEdit="1"/>
          </p:cNvSpPr>
          <p:nvPr/>
        </p:nvSpPr>
        <p:spPr bwMode="auto">
          <a:xfrm>
            <a:off x="3107489" y="233266"/>
            <a:ext cx="5955108" cy="7246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Ai nhanh?</a:t>
            </a:r>
            <a:r>
              <a:rPr kumimoji="0" lang="vi-VN" sz="3600" b="0" i="0" u="none" strike="noStrike" kern="10" cap="none" spc="0" normalizeH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Ai đúng?</a:t>
            </a:r>
            <a:endParaRPr kumimoji="0" lang="en-US" sz="3600" b="0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262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53" y="26028"/>
            <a:ext cx="1236010" cy="125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10893317" y="478784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10893317" y="478784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10893317" y="478784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10902842" y="473483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10930359" y="476879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5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10231658" y="100335"/>
            <a:ext cx="1752600" cy="1179513"/>
            <a:chOff x="4320" y="2928"/>
            <a:chExt cx="1104" cy="1104"/>
          </a:xfrm>
        </p:grpSpPr>
        <p:sp>
          <p:nvSpPr>
            <p:cNvPr id="10275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76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sz="3600" b="0" i="0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10274" name="Picture 29" descr="Picture1"/>
          <p:cNvPicPr>
            <a:picLocks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332" y="1048888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98749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3557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1510748" y="1408921"/>
            <a:ext cx="9581321" cy="136743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1.Lớp đơn vị gồm những hàng 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0243" name="Group 51"/>
          <p:cNvGrpSpPr>
            <a:grpSpLocks/>
          </p:cNvGrpSpPr>
          <p:nvPr/>
        </p:nvGrpSpPr>
        <p:grpSpPr bwMode="auto">
          <a:xfrm>
            <a:off x="426953" y="92915"/>
            <a:ext cx="678768" cy="6619172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7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0" name="Oval 39">
            <a:hlinkHover r:id="" action="ppaction://noaction" highlightClick="1">
              <a:snd r:embed="rId4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075589" y="3179957"/>
            <a:ext cx="1024688" cy="70326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1349138" y="3327172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uLnTx/>
                <a:uFillTx/>
                <a:latin typeface=".VnTimeH"/>
                <a:ea typeface="+mn-ea"/>
                <a:cs typeface="Arial"/>
                <a:sym typeface="Arial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2209095" y="4532985"/>
            <a:ext cx="6338886" cy="8103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b="1" dirty="0" smtClean="0">
                <a:cs typeface="Calibri" panose="020F0502020204030204" pitchFamily="34" charset="0"/>
              </a:rPr>
              <a:t> </a:t>
            </a:r>
            <a:r>
              <a:rPr lang="en-US" sz="2800" b="1" dirty="0" err="1">
                <a:cs typeface="Calibri" panose="020F0502020204030204" pitchFamily="34" charset="0"/>
              </a:rPr>
              <a:t>Hàng</a:t>
            </a:r>
            <a:r>
              <a:rPr lang="en-US" sz="2800" b="1" dirty="0">
                <a:cs typeface="Calibri" panose="020F0502020204030204" pitchFamily="34" charset="0"/>
              </a:rPr>
              <a:t> </a:t>
            </a:r>
            <a:r>
              <a:rPr lang="en-US" sz="2800" b="1" dirty="0" err="1">
                <a:cs typeface="Calibri" panose="020F0502020204030204" pitchFamily="34" charset="0"/>
              </a:rPr>
              <a:t>đơn</a:t>
            </a:r>
            <a:r>
              <a:rPr lang="en-US" sz="2800" b="1" dirty="0">
                <a:cs typeface="Calibri" panose="020F0502020204030204" pitchFamily="34" charset="0"/>
              </a:rPr>
              <a:t> </a:t>
            </a:r>
            <a:r>
              <a:rPr lang="en-US" sz="2800" b="1" dirty="0" err="1">
                <a:cs typeface="Calibri" panose="020F0502020204030204" pitchFamily="34" charset="0"/>
              </a:rPr>
              <a:t>vị</a:t>
            </a:r>
            <a:r>
              <a:rPr lang="en-US" sz="2800" b="1" dirty="0"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cs typeface="Calibri" panose="020F0502020204030204" pitchFamily="34" charset="0"/>
              </a:rPr>
              <a:t>hàng</a:t>
            </a:r>
            <a:r>
              <a:rPr lang="en-US" sz="2800" b="1" dirty="0">
                <a:cs typeface="Calibri" panose="020F0502020204030204" pitchFamily="34" charset="0"/>
              </a:rPr>
              <a:t> </a:t>
            </a:r>
            <a:r>
              <a:rPr lang="en-US" sz="2800" b="1" dirty="0" err="1">
                <a:cs typeface="Calibri" panose="020F0502020204030204" pitchFamily="34" charset="0"/>
              </a:rPr>
              <a:t>chục</a:t>
            </a:r>
            <a:r>
              <a:rPr lang="en-US" sz="2800" b="1" dirty="0"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cs typeface="Calibri" panose="020F0502020204030204" pitchFamily="34" charset="0"/>
              </a:rPr>
              <a:t>hàng</a:t>
            </a:r>
            <a:r>
              <a:rPr lang="en-US" sz="2800" b="1" dirty="0">
                <a:cs typeface="Calibri" panose="020F0502020204030204" pitchFamily="34" charset="0"/>
              </a:rPr>
              <a:t> </a:t>
            </a:r>
            <a:r>
              <a:rPr lang="en-US" sz="2800" b="1" dirty="0" err="1">
                <a:cs typeface="Calibri" panose="020F0502020204030204" pitchFamily="34" charset="0"/>
              </a:rPr>
              <a:t>trăm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val 59">
            <a:hlinkHover r:id="" action="ppaction://noaction" highlightClick="1">
              <a:snd r:embed="rId4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16853" y="4286828"/>
            <a:ext cx="1151520" cy="77946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1437951" y="4464400"/>
            <a:ext cx="46193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</a:t>
            </a:r>
          </a:p>
        </p:txBody>
      </p:sp>
      <p:sp>
        <p:nvSpPr>
          <p:cNvPr id="50" name="Oval 59">
            <a:hlinkHover r:id="" action="ppaction://noaction" highlightClick="1">
              <a:snd r:embed="rId4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071743" y="5624709"/>
            <a:ext cx="1151520" cy="89376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1349139" y="5744575"/>
            <a:ext cx="505638" cy="63616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uLnTx/>
                <a:uFillTx/>
                <a:latin typeface=".VnTimeH"/>
                <a:ea typeface="+mn-ea"/>
                <a:cs typeface="Arial"/>
                <a:sym typeface="Arial"/>
              </a:rPr>
              <a:t>c</a:t>
            </a:r>
          </a:p>
        </p:txBody>
      </p:sp>
      <p:sp>
        <p:nvSpPr>
          <p:cNvPr id="10261" name="WordArt 30"/>
          <p:cNvSpPr>
            <a:spLocks noChangeArrowheads="1" noChangeShapeType="1" noTextEdit="1"/>
          </p:cNvSpPr>
          <p:nvPr/>
        </p:nvSpPr>
        <p:spPr bwMode="auto">
          <a:xfrm>
            <a:off x="3107489" y="233266"/>
            <a:ext cx="5955108" cy="7246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Rung </a:t>
            </a: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chuông</a:t>
            </a: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vàng</a:t>
            </a:r>
            <a:endParaRPr kumimoji="0" lang="en-US" sz="3600" b="0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262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53" y="26028"/>
            <a:ext cx="1236010" cy="125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10018673" y="299824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10018673" y="299824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10018673" y="299824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10028198" y="299824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10055715" y="297919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5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10439400" y="4465650"/>
            <a:ext cx="1752600" cy="1179513"/>
            <a:chOff x="4320" y="2928"/>
            <a:chExt cx="1104" cy="1104"/>
          </a:xfrm>
        </p:grpSpPr>
        <p:sp>
          <p:nvSpPr>
            <p:cNvPr id="10275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76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sz="3600" b="0" i="0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10274" name="Picture 29" descr="Picture1"/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332" y="1048888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29738" y="3255053"/>
            <a:ext cx="6793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chục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6986" y="5624709"/>
            <a:ext cx="6941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đơn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chục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800" dirty="0"/>
          </a:p>
        </p:txBody>
      </p:sp>
      <p:sp>
        <p:nvSpPr>
          <p:cNvPr id="30" name="Oval 59">
            <a:hlinkHover r:id="" action="ppaction://noaction" highlightClick="1">
              <a:snd r:embed="rId4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59874" y="4242990"/>
            <a:ext cx="1151520" cy="77946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2" name="WordArt 226"/>
          <p:cNvSpPr>
            <a:spLocks noChangeArrowheads="1" noChangeShapeType="1" noTextEdit="1"/>
          </p:cNvSpPr>
          <p:nvPr/>
        </p:nvSpPr>
        <p:spPr bwMode="auto">
          <a:xfrm>
            <a:off x="1480972" y="4420562"/>
            <a:ext cx="46193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14772209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1510748" y="1408921"/>
            <a:ext cx="9581321" cy="8937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Số nào chứa số 0 ở lớp đơn vị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0243" name="Group 51"/>
          <p:cNvGrpSpPr>
            <a:grpSpLocks/>
          </p:cNvGrpSpPr>
          <p:nvPr/>
        </p:nvGrpSpPr>
        <p:grpSpPr bwMode="auto">
          <a:xfrm>
            <a:off x="426953" y="92915"/>
            <a:ext cx="678768" cy="6619172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7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0" name="Oval 39">
            <a:hlinkHover r:id="" action="ppaction://noaction" highlightClick="1">
              <a:snd r:embed="rId4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075589" y="3179957"/>
            <a:ext cx="1024688" cy="70326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1349138" y="3327172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uLnTx/>
                <a:uFillTx/>
                <a:latin typeface=".VnTimeH"/>
                <a:ea typeface="+mn-ea"/>
                <a:cs typeface="Arial"/>
                <a:sym typeface="Arial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2446986" y="4327100"/>
            <a:ext cx="2788898" cy="8103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b="1" dirty="0" smtClean="0"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cs typeface="Calibri" panose="020F0502020204030204" pitchFamily="34" charset="0"/>
              </a:rPr>
              <a:t>700 198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val 59">
            <a:hlinkHover r:id="" action="ppaction://noaction" highlightClick="1">
              <a:snd r:embed="rId4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16853" y="4286828"/>
            <a:ext cx="1151520" cy="77946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1437951" y="4464400"/>
            <a:ext cx="46193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</a:t>
            </a:r>
          </a:p>
        </p:txBody>
      </p:sp>
      <p:sp>
        <p:nvSpPr>
          <p:cNvPr id="50" name="Oval 59">
            <a:hlinkHover r:id="" action="ppaction://noaction" highlightClick="1">
              <a:snd r:embed="rId4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088852" y="5446726"/>
            <a:ext cx="1151520" cy="89376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1349139" y="5624710"/>
            <a:ext cx="505638" cy="52322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uLnTx/>
                <a:uFillTx/>
                <a:latin typeface=".VnTimeH"/>
                <a:ea typeface="+mn-ea"/>
                <a:cs typeface="Arial"/>
                <a:sym typeface="Arial"/>
              </a:rPr>
              <a:t>c</a:t>
            </a:r>
          </a:p>
        </p:txBody>
      </p:sp>
      <p:sp>
        <p:nvSpPr>
          <p:cNvPr id="10261" name="WordArt 30"/>
          <p:cNvSpPr>
            <a:spLocks noChangeArrowheads="1" noChangeShapeType="1" noTextEdit="1"/>
          </p:cNvSpPr>
          <p:nvPr/>
        </p:nvSpPr>
        <p:spPr bwMode="auto">
          <a:xfrm>
            <a:off x="3107489" y="233266"/>
            <a:ext cx="5955108" cy="7246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Rung </a:t>
            </a: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chuông</a:t>
            </a: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vàng</a:t>
            </a:r>
            <a:endParaRPr kumimoji="0" lang="en-US" sz="3600" b="0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262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53" y="26028"/>
            <a:ext cx="1236010" cy="125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10018673" y="299824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10018673" y="299824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10018673" y="299824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10028198" y="299824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10055715" y="297919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5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10439400" y="4465650"/>
            <a:ext cx="1752600" cy="1179513"/>
            <a:chOff x="4320" y="2928"/>
            <a:chExt cx="1104" cy="1104"/>
          </a:xfrm>
        </p:grpSpPr>
        <p:sp>
          <p:nvSpPr>
            <p:cNvPr id="10275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76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sz="3600" b="0" i="0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10274" name="Picture 29" descr="Picture1"/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332" y="1048888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52863" y="3255053"/>
            <a:ext cx="2347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819 055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6986" y="5624709"/>
            <a:ext cx="1565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340 155</a:t>
            </a:r>
          </a:p>
        </p:txBody>
      </p:sp>
      <p:sp>
        <p:nvSpPr>
          <p:cNvPr id="30" name="Oval 59">
            <a:hlinkHover r:id="" action="ppaction://noaction" highlightClick="1">
              <a:snd r:embed="rId4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23185" y="3126930"/>
            <a:ext cx="1151520" cy="77946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altLang="en-US" sz="4800" b="1" i="0" u="none" strike="noStrike" kern="120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.VnTime" pitchFamily="34" charset="0"/>
                <a:ea typeface="+mn-ea"/>
                <a:cs typeface="Arial"/>
                <a:sym typeface="Arial"/>
              </a:rPr>
              <a:t>A</a:t>
            </a:r>
            <a:endParaRPr kumimoji="0" lang="en-US" altLang="en-US" sz="48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uLnTx/>
              <a:uFillTx/>
              <a:latin typeface=".VnTime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897010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1510748" y="1408921"/>
            <a:ext cx="9581321" cy="8937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200" b="1" dirty="0" err="1" smtClean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dirty="0" smtClean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nào</a:t>
            </a:r>
            <a:r>
              <a:rPr lang="en-US" sz="3200" b="1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chứa</a:t>
            </a:r>
            <a:r>
              <a:rPr lang="en-US" sz="3200" b="1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5 ở </a:t>
            </a:r>
            <a:r>
              <a:rPr lang="en-US" sz="3200" b="1" dirty="0" err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lớp</a:t>
            </a:r>
            <a:r>
              <a:rPr lang="en-US" sz="3200" b="1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nghìn</a:t>
            </a:r>
            <a:r>
              <a:rPr lang="en-US" sz="3200" b="1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0243" name="Group 51"/>
          <p:cNvGrpSpPr>
            <a:grpSpLocks/>
          </p:cNvGrpSpPr>
          <p:nvPr/>
        </p:nvGrpSpPr>
        <p:grpSpPr bwMode="auto">
          <a:xfrm>
            <a:off x="426953" y="92915"/>
            <a:ext cx="678768" cy="6619172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7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0" name="Oval 39">
            <a:hlinkHover r:id="" action="ppaction://noaction" highlightClick="1">
              <a:snd r:embed="rId4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075589" y="3179957"/>
            <a:ext cx="1024688" cy="70326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1349138" y="3327172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uLnTx/>
                <a:uFillTx/>
                <a:latin typeface=".VnTimeH"/>
                <a:ea typeface="+mn-ea"/>
                <a:cs typeface="Arial"/>
                <a:sym typeface="Arial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2220984" y="4325449"/>
            <a:ext cx="6338886" cy="8103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b="1" dirty="0" smtClean="0"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cs typeface="Calibri" panose="020F0502020204030204" pitchFamily="34" charset="0"/>
              </a:rPr>
              <a:t>208 495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val 59">
            <a:hlinkHover r:id="" action="ppaction://noaction" highlightClick="1">
              <a:snd r:embed="rId4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16853" y="4286828"/>
            <a:ext cx="1151520" cy="77946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1437951" y="4464400"/>
            <a:ext cx="46193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</a:t>
            </a:r>
          </a:p>
        </p:txBody>
      </p:sp>
      <p:sp>
        <p:nvSpPr>
          <p:cNvPr id="50" name="Oval 59">
            <a:hlinkHover r:id="" action="ppaction://noaction" highlightClick="1">
              <a:snd r:embed="rId4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071743" y="5624709"/>
            <a:ext cx="1151520" cy="89376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1349139" y="5744575"/>
            <a:ext cx="505638" cy="54031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uLnTx/>
                <a:uFillTx/>
                <a:latin typeface=".VnTimeH"/>
                <a:ea typeface="+mn-ea"/>
                <a:cs typeface="Arial"/>
                <a:sym typeface="Arial"/>
              </a:rPr>
              <a:t>c</a:t>
            </a:r>
          </a:p>
        </p:txBody>
      </p:sp>
      <p:sp>
        <p:nvSpPr>
          <p:cNvPr id="10261" name="WordArt 30"/>
          <p:cNvSpPr>
            <a:spLocks noChangeArrowheads="1" noChangeShapeType="1" noTextEdit="1"/>
          </p:cNvSpPr>
          <p:nvPr/>
        </p:nvSpPr>
        <p:spPr bwMode="auto">
          <a:xfrm>
            <a:off x="3107489" y="233266"/>
            <a:ext cx="5955108" cy="7246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Rung </a:t>
            </a: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chuông</a:t>
            </a: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vàng</a:t>
            </a:r>
            <a:endParaRPr kumimoji="0" lang="en-US" sz="3600" b="0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262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53" y="26028"/>
            <a:ext cx="1236010" cy="125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10018673" y="299824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10018673" y="299824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10018673" y="299824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10028198" y="299824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10055715" y="297919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/>
                <a:sym typeface="Arial"/>
              </a:rPr>
              <a:t>5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10439400" y="4465650"/>
            <a:ext cx="1752600" cy="1179513"/>
            <a:chOff x="4320" y="2928"/>
            <a:chExt cx="1104" cy="1104"/>
          </a:xfrm>
        </p:grpSpPr>
        <p:sp>
          <p:nvSpPr>
            <p:cNvPr id="10275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76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sz="3600" b="0" i="0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10274" name="Picture 29" descr="Picture1"/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332" y="1048888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71629" y="3190485"/>
            <a:ext cx="337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374 950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2863" y="5645163"/>
            <a:ext cx="1565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650 374</a:t>
            </a:r>
          </a:p>
        </p:txBody>
      </p:sp>
      <p:sp>
        <p:nvSpPr>
          <p:cNvPr id="30" name="Oval 59">
            <a:hlinkHover r:id="" action="ppaction://noaction" highlightClick="1">
              <a:snd r:embed="rId4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10414" y="5624298"/>
            <a:ext cx="1151520" cy="800901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altLang="en-US" sz="4800" b="1" i="0" u="none" strike="noStrike" kern="120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.VnTime" pitchFamily="34" charset="0"/>
                <a:ea typeface="+mn-ea"/>
                <a:cs typeface="Arial"/>
                <a:sym typeface="Arial"/>
              </a:rPr>
              <a:t>C</a:t>
            </a:r>
            <a:endParaRPr kumimoji="0" lang="en-US" altLang="en-US" sz="48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uLnTx/>
              <a:uFillTx/>
              <a:latin typeface=".VnTime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18710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34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8680" y="480060"/>
            <a:ext cx="11018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+mj-lt"/>
              </a:rPr>
              <a:t>Thứ Tư ngày 16 tháng 10 năm 2024</a:t>
            </a:r>
          </a:p>
          <a:p>
            <a:pPr algn="ctr"/>
            <a:r>
              <a:rPr lang="vi-VN" sz="2800" b="1" dirty="0" smtClean="0">
                <a:latin typeface="+mj-lt"/>
              </a:rPr>
              <a:t>Toán </a:t>
            </a:r>
          </a:p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Các số trong  phạm vi lớp triệu ( tiết 1)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463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1">
            <a:extLst>
              <a:ext uri="{FF2B5EF4-FFF2-40B4-BE49-F238E27FC236}">
                <a16:creationId xmlns:a16="http://schemas.microsoft.com/office/drawing/2014/main" id="{14E95150-A055-9055-77D5-12FE33061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54" y="-142459"/>
            <a:ext cx="11784458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0CDD7F-DD1B-F2BF-226D-78FA1D0EA0C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742" y="-142459"/>
            <a:ext cx="2591810" cy="12959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BB3BEF-63A1-CD94-EDC3-F7798506A1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531620"/>
            <a:ext cx="12192000" cy="4813622"/>
          </a:xfrm>
          <a:prstGeom prst="rect">
            <a:avLst/>
          </a:prstGeom>
        </p:spPr>
      </p:pic>
      <p:sp>
        <p:nvSpPr>
          <p:cNvPr id="12" name="Rounded Rectangular Callout 2">
            <a:extLst>
              <a:ext uri="{FF2B5EF4-FFF2-40B4-BE49-F238E27FC236}">
                <a16:creationId xmlns:a16="http://schemas.microsoft.com/office/drawing/2014/main" id="{693DE8F5-437C-4141-0A05-60203A539CEE}"/>
              </a:ext>
            </a:extLst>
          </p:cNvPr>
          <p:cNvSpPr/>
          <p:nvPr/>
        </p:nvSpPr>
        <p:spPr>
          <a:xfrm>
            <a:off x="4467171" y="337444"/>
            <a:ext cx="5951837" cy="1194176"/>
          </a:xfrm>
          <a:prstGeom prst="wedgeRoundRectCallout">
            <a:avLst>
              <a:gd name="adj1" fmla="val -40083"/>
              <a:gd name="adj2" fmla="val 14925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l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600" b="1" dirty="0" err="1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Trái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Đất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cách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Mặt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trời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khoảng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</a:p>
          <a:p>
            <a:pPr indent="0" algn="l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149 597 876 km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8E9EF6-F7A3-4B71-E48E-2311E8DCD458}"/>
              </a:ext>
            </a:extLst>
          </p:cNvPr>
          <p:cNvSpPr txBox="1"/>
          <p:nvPr/>
        </p:nvSpPr>
        <p:spPr>
          <a:xfrm>
            <a:off x="5548997" y="6345242"/>
            <a:ext cx="5959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</a:rPr>
              <a:t>(Theo </a:t>
            </a:r>
            <a:r>
              <a:rPr lang="en-US" sz="2800" b="1" i="1" dirty="0" err="1">
                <a:solidFill>
                  <a:srgbClr val="002060"/>
                </a:solidFill>
              </a:rPr>
              <a:t>Hiệp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hội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Thiên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văn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học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Quốc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</a:rPr>
              <a:t>tế</a:t>
            </a:r>
            <a:r>
              <a:rPr lang="en-US" sz="2800" b="1" i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385CF0-FA30-DCDD-0FC5-906AF920D043}"/>
              </a:ext>
            </a:extLst>
          </p:cNvPr>
          <p:cNvSpPr txBox="1"/>
          <p:nvPr/>
        </p:nvSpPr>
        <p:spPr>
          <a:xfrm>
            <a:off x="893852" y="1037690"/>
            <a:ext cx="678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2047685759"/>
      </p:ext>
    </p:extLst>
  </p:cSld>
  <p:clrMapOvr>
    <a:masterClrMapping/>
  </p:clrMapOvr>
  <p:transition spd="slow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1">
            <a:extLst>
              <a:ext uri="{FF2B5EF4-FFF2-40B4-BE49-F238E27FC236}">
                <a16:creationId xmlns:a16="http://schemas.microsoft.com/office/drawing/2014/main" id="{14E95150-A055-9055-77D5-12FE33061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26" y="-142459"/>
            <a:ext cx="11897474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0CDD7F-DD1B-F2BF-226D-78FA1D0EA0C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742" y="-142459"/>
            <a:ext cx="2591810" cy="1295905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0201594-6E96-F81E-028B-5B1ACF96224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89062" y="1058713"/>
          <a:ext cx="10253610" cy="33925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39290">
                  <a:extLst>
                    <a:ext uri="{9D8B030D-6E8A-4147-A177-3AD203B41FA5}">
                      <a16:colId xmlns:a16="http://schemas.microsoft.com/office/drawing/2014/main" val="3694271650"/>
                    </a:ext>
                  </a:extLst>
                </a:gridCol>
                <a:gridCol w="1139290">
                  <a:extLst>
                    <a:ext uri="{9D8B030D-6E8A-4147-A177-3AD203B41FA5}">
                      <a16:colId xmlns:a16="http://schemas.microsoft.com/office/drawing/2014/main" val="3242832152"/>
                    </a:ext>
                  </a:extLst>
                </a:gridCol>
                <a:gridCol w="1139290">
                  <a:extLst>
                    <a:ext uri="{9D8B030D-6E8A-4147-A177-3AD203B41FA5}">
                      <a16:colId xmlns:a16="http://schemas.microsoft.com/office/drawing/2014/main" val="1448224560"/>
                    </a:ext>
                  </a:extLst>
                </a:gridCol>
                <a:gridCol w="1139290">
                  <a:extLst>
                    <a:ext uri="{9D8B030D-6E8A-4147-A177-3AD203B41FA5}">
                      <a16:colId xmlns:a16="http://schemas.microsoft.com/office/drawing/2014/main" val="2891829946"/>
                    </a:ext>
                  </a:extLst>
                </a:gridCol>
                <a:gridCol w="1139290">
                  <a:extLst>
                    <a:ext uri="{9D8B030D-6E8A-4147-A177-3AD203B41FA5}">
                      <a16:colId xmlns:a16="http://schemas.microsoft.com/office/drawing/2014/main" val="1190184753"/>
                    </a:ext>
                  </a:extLst>
                </a:gridCol>
                <a:gridCol w="1139290">
                  <a:extLst>
                    <a:ext uri="{9D8B030D-6E8A-4147-A177-3AD203B41FA5}">
                      <a16:colId xmlns:a16="http://schemas.microsoft.com/office/drawing/2014/main" val="176500476"/>
                    </a:ext>
                  </a:extLst>
                </a:gridCol>
                <a:gridCol w="1139290">
                  <a:extLst>
                    <a:ext uri="{9D8B030D-6E8A-4147-A177-3AD203B41FA5}">
                      <a16:colId xmlns:a16="http://schemas.microsoft.com/office/drawing/2014/main" val="1032847586"/>
                    </a:ext>
                  </a:extLst>
                </a:gridCol>
                <a:gridCol w="1139290">
                  <a:extLst>
                    <a:ext uri="{9D8B030D-6E8A-4147-A177-3AD203B41FA5}">
                      <a16:colId xmlns:a16="http://schemas.microsoft.com/office/drawing/2014/main" val="3917560287"/>
                    </a:ext>
                  </a:extLst>
                </a:gridCol>
                <a:gridCol w="1139290">
                  <a:extLst>
                    <a:ext uri="{9D8B030D-6E8A-4147-A177-3AD203B41FA5}">
                      <a16:colId xmlns:a16="http://schemas.microsoft.com/office/drawing/2014/main" val="803203653"/>
                    </a:ext>
                  </a:extLst>
                </a:gridCol>
              </a:tblGrid>
              <a:tr h="600599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Lớp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triệu</a:t>
                      </a:r>
                      <a:endParaRPr lang="en-US" sz="2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Lớp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nghìn</a:t>
                      </a:r>
                      <a:endParaRPr lang="en-US" sz="2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Lớp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đơn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vị</a:t>
                      </a:r>
                      <a:endParaRPr lang="en-US" sz="2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429996"/>
                  </a:ext>
                </a:extLst>
              </a:tr>
              <a:tr h="155649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Hàng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trăm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triệu</a:t>
                      </a:r>
                      <a:endParaRPr lang="en-US" sz="28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Hàng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chục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triệu</a:t>
                      </a:r>
                      <a:endParaRPr lang="en-US" sz="28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Hàng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triệu</a:t>
                      </a:r>
                      <a:endParaRPr lang="en-US" sz="28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Hàng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trăm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nghìn</a:t>
                      </a:r>
                      <a:endParaRPr lang="en-US" sz="28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Hàng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chục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nghìn</a:t>
                      </a:r>
                      <a:endParaRPr lang="en-US" sz="28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Hàng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nghìn</a:t>
                      </a:r>
                      <a:endParaRPr lang="en-US" sz="28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Hàng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trăm</a:t>
                      </a:r>
                      <a:endParaRPr lang="en-US" sz="28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Hàng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chục</a:t>
                      </a:r>
                      <a:endParaRPr lang="en-US" sz="28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Hàng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đơn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vị</a:t>
                      </a:r>
                      <a:endParaRPr lang="en-US" sz="28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817347"/>
                  </a:ext>
                </a:extLst>
              </a:tr>
              <a:tr h="1235450">
                <a:tc>
                  <a:txBody>
                    <a:bodyPr/>
                    <a:lstStyle/>
                    <a:p>
                      <a:pPr algn="ctr"/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50279"/>
                  </a:ext>
                </a:extLst>
              </a:tr>
            </a:tbl>
          </a:graphicData>
        </a:graphic>
      </p:graphicFrame>
      <p:sp>
        <p:nvSpPr>
          <p:cNvPr id="3" name="Text Box 421">
            <a:extLst>
              <a:ext uri="{FF2B5EF4-FFF2-40B4-BE49-F238E27FC236}">
                <a16:creationId xmlns:a16="http://schemas.microsoft.com/office/drawing/2014/main" id="{CDB7533E-C66B-75CD-1C1D-0BA295106520}"/>
              </a:ext>
            </a:extLst>
          </p:cNvPr>
          <p:cNvSpPr txBox="1"/>
          <p:nvPr/>
        </p:nvSpPr>
        <p:spPr>
          <a:xfrm>
            <a:off x="4530903" y="0"/>
            <a:ext cx="3780890" cy="781685"/>
          </a:xfrm>
          <a:prstGeom prst="rect">
            <a:avLst/>
          </a:prstGeom>
          <a:solidFill>
            <a:srgbClr val="FFFE95"/>
          </a:solidFill>
          <a:ln>
            <a:solidFill>
              <a:srgbClr val="F03829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 err="1">
                <a:latin typeface="Calibri" panose="020F0502020204030204" charset="0"/>
                <a:cs typeface="Calibri" panose="020F0502020204030204" charset="0"/>
              </a:rPr>
              <a:t>Số</a:t>
            </a:r>
            <a:r>
              <a:rPr lang="en-US" sz="4000" b="1" dirty="0">
                <a:latin typeface="Calibri" panose="020F0502020204030204" charset="0"/>
                <a:cs typeface="Calibri" panose="020F0502020204030204" charset="0"/>
              </a:rPr>
              <a:t> 149 597 876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08FA8C-5880-6F37-B47D-EDBA511D849E}"/>
              </a:ext>
            </a:extLst>
          </p:cNvPr>
          <p:cNvSpPr txBox="1"/>
          <p:nvPr/>
        </p:nvSpPr>
        <p:spPr>
          <a:xfrm>
            <a:off x="1325366" y="3421294"/>
            <a:ext cx="832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27A15D-25A4-A134-2714-92D347753081}"/>
              </a:ext>
            </a:extLst>
          </p:cNvPr>
          <p:cNvSpPr txBox="1"/>
          <p:nvPr/>
        </p:nvSpPr>
        <p:spPr>
          <a:xfrm>
            <a:off x="2476072" y="3421294"/>
            <a:ext cx="832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68A513-F0C3-069D-D787-307CC0A1406D}"/>
              </a:ext>
            </a:extLst>
          </p:cNvPr>
          <p:cNvSpPr txBox="1"/>
          <p:nvPr/>
        </p:nvSpPr>
        <p:spPr>
          <a:xfrm>
            <a:off x="3626777" y="3431569"/>
            <a:ext cx="832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4A0187-E9E6-29FD-9F23-8BA74D31444A}"/>
              </a:ext>
            </a:extLst>
          </p:cNvPr>
          <p:cNvSpPr txBox="1"/>
          <p:nvPr/>
        </p:nvSpPr>
        <p:spPr>
          <a:xfrm>
            <a:off x="4736386" y="3441843"/>
            <a:ext cx="832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E5B655-A550-65F9-8DA2-BA95A2672DFE}"/>
              </a:ext>
            </a:extLst>
          </p:cNvPr>
          <p:cNvSpPr txBox="1"/>
          <p:nvPr/>
        </p:nvSpPr>
        <p:spPr>
          <a:xfrm>
            <a:off x="5948737" y="3431569"/>
            <a:ext cx="832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2B1F8B-02FC-CCB8-6932-C63F7D90DAD9}"/>
              </a:ext>
            </a:extLst>
          </p:cNvPr>
          <p:cNvSpPr txBox="1"/>
          <p:nvPr/>
        </p:nvSpPr>
        <p:spPr>
          <a:xfrm>
            <a:off x="7027525" y="3441843"/>
            <a:ext cx="832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4CCB2D-472C-C87B-BC8F-B46F9359015C}"/>
              </a:ext>
            </a:extLst>
          </p:cNvPr>
          <p:cNvSpPr txBox="1"/>
          <p:nvPr/>
        </p:nvSpPr>
        <p:spPr>
          <a:xfrm>
            <a:off x="8301520" y="3441844"/>
            <a:ext cx="832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9BECB9-EC27-1312-6636-879E4C60FCB4}"/>
              </a:ext>
            </a:extLst>
          </p:cNvPr>
          <p:cNvSpPr txBox="1"/>
          <p:nvPr/>
        </p:nvSpPr>
        <p:spPr>
          <a:xfrm>
            <a:off x="9328936" y="3482941"/>
            <a:ext cx="832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903F78-9F54-B431-AC53-B917C5ACE31F}"/>
              </a:ext>
            </a:extLst>
          </p:cNvPr>
          <p:cNvSpPr txBox="1"/>
          <p:nvPr/>
        </p:nvSpPr>
        <p:spPr>
          <a:xfrm>
            <a:off x="10469368" y="3462393"/>
            <a:ext cx="832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10A56D-E723-601B-46DA-CA382C8D22A7}"/>
              </a:ext>
            </a:extLst>
          </p:cNvPr>
          <p:cNvSpPr txBox="1"/>
          <p:nvPr/>
        </p:nvSpPr>
        <p:spPr>
          <a:xfrm>
            <a:off x="976044" y="4530903"/>
            <a:ext cx="9914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 149 597 876 gồm: 1 trăm triệu, 4 chục triệu, 9 triệu, 5 trăm nghìn, 9 chục nghìn, 7 nghìn, 8 trăm, 7 chục và 6 đơn vị.</a:t>
            </a:r>
            <a:endParaRPr lang="vi-VN" sz="2800" b="1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D87082-444F-1B2B-A4FA-85C1FADCF92E}"/>
              </a:ext>
            </a:extLst>
          </p:cNvPr>
          <p:cNvSpPr txBox="1"/>
          <p:nvPr/>
        </p:nvSpPr>
        <p:spPr>
          <a:xfrm>
            <a:off x="976044" y="5517222"/>
            <a:ext cx="9914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500"/>
              </a:spcAft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 là: Một trăm bốn mươi chín triệu năm trăm chín mươi bảy nghìn tám trăm bảy mươi sáu.</a:t>
            </a:r>
          </a:p>
        </p:txBody>
      </p:sp>
    </p:spTree>
    <p:extLst>
      <p:ext uri="{BB962C8B-B14F-4D97-AF65-F5344CB8AC3E}">
        <p14:creationId xmlns:p14="http://schemas.microsoft.com/office/powerpoint/2010/main" val="2754579971"/>
      </p:ext>
    </p:extLst>
  </p:cSld>
  <p:clrMapOvr>
    <a:masterClrMapping/>
  </p:clrMapOvr>
  <p:transition spd="slow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1" grpId="0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622</Words>
  <Application>Microsoft Office PowerPoint</Application>
  <PresentationFormat>Widescreen</PresentationFormat>
  <Paragraphs>154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宋体</vt:lpstr>
      <vt:lpstr>.VnHelvetInsH</vt:lpstr>
      <vt:lpstr>.VnTime</vt:lpstr>
      <vt:lpstr>.VnTimeH</vt:lpstr>
      <vt:lpstr>Arial</vt:lpstr>
      <vt:lpstr>Calibri</vt:lpstr>
      <vt:lpstr>Calibri Light</vt:lpstr>
      <vt:lpstr>Cambria</vt:lpstr>
      <vt:lpstr>等线</vt:lpstr>
      <vt:lpstr>Helvetica Neue</vt:lpstr>
      <vt:lpstr>Impact</vt:lpstr>
      <vt:lpstr>Source Han Sans CN Medium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44</cp:revision>
  <dcterms:created xsi:type="dcterms:W3CDTF">2024-10-10T07:37:57Z</dcterms:created>
  <dcterms:modified xsi:type="dcterms:W3CDTF">2024-10-16T07:38:10Z</dcterms:modified>
</cp:coreProperties>
</file>